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5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20" Type="http://schemas.openxmlformats.org/officeDocument/2006/relationships/customXmlProps" Target="../customXml/itemProps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file:///C:\Users\xfox\AppData\Local\Temp\wps\INetCache\7b281de34bfddb76378d9211a237f09c" TargetMode="Externa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hyperlink" Target="http://www.nhc.gov.cn/jkj/s5874/201905/bb1da1f5e47040e8820b9378e6db4bd3.shtml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33680"/>
            <a:ext cx="9144000" cy="980440"/>
          </a:xfrm>
        </p:spPr>
        <p:txBody>
          <a:bodyPr>
            <a:normAutofit fontScale="90000"/>
          </a:bodyPr>
          <a:p>
            <a:r>
              <a:rPr lang="zh-CN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矿物质</a:t>
            </a:r>
            <a:r>
              <a:rPr lang="en-US" altLang="zh-CN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</a:t>
            </a:r>
            <a:r>
              <a:rPr lang="zh-CN" altLang="en-US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维生素</a:t>
            </a:r>
            <a:r>
              <a:rPr lang="zh-CN" altLang="en-US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的需要</a:t>
            </a:r>
            <a:endParaRPr lang="zh-CN" altLang="en-US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07580" y="5393690"/>
            <a:ext cx="4655820" cy="1343025"/>
          </a:xfrm>
        </p:spPr>
        <p:txBody>
          <a:bodyPr/>
          <a:p>
            <a:r>
              <a:rPr lang="zh-CN" altLang="en-US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主讲人：</a:t>
            </a:r>
            <a:r>
              <a:rPr lang="en-US" altLang="zh-CN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21</a:t>
            </a:r>
            <a:r>
              <a:rPr lang="zh-CN" altLang="en-US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婴幼儿四班石帅博</a:t>
            </a:r>
            <a:endParaRPr lang="zh-CN" altLang="en-US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</a:endParaRPr>
          </a:p>
          <a:p>
            <a:endParaRPr lang="zh-CN" altLang="en-US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6096000" y="3429000"/>
            <a:ext cx="505460" cy="173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pPr algn="ctr"/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维生素的需要</a:t>
            </a:r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内容占位符 6"/>
          <p:cNvSpPr/>
          <p:nvPr>
            <p:ph idx="1"/>
          </p:nvPr>
        </p:nvSpPr>
        <p:spPr/>
        <p:txBody>
          <a:bodyPr/>
          <a:p>
            <a:r>
              <a:rPr lang="zh-CN" altLang="en-US"/>
              <a:t>一、维生素的分类</a:t>
            </a:r>
            <a:endParaRPr lang="zh-CN" altLang="en-US"/>
          </a:p>
          <a:p>
            <a:r>
              <a:rPr lang="zh-CN" altLang="en-US"/>
              <a:t>（一）、脂溶性维生素</a:t>
            </a:r>
            <a:endParaRPr lang="zh-CN" altLang="en-US"/>
          </a:p>
          <a:p>
            <a:pPr lvl="1">
              <a:lnSpc>
                <a:spcPct val="120000"/>
              </a:lnSpc>
            </a:pPr>
            <a:r>
              <a:rPr lang="zh-CN" altLang="en-US" sz="3200"/>
              <a:t>维生素</a:t>
            </a:r>
            <a:r>
              <a:rPr lang="en-US" altLang="zh-CN" sz="3200"/>
              <a:t>A</a:t>
            </a:r>
            <a:r>
              <a:rPr lang="zh-CN" altLang="en-US" sz="3200"/>
              <a:t>、</a:t>
            </a:r>
            <a:r>
              <a:rPr lang="en-US" altLang="zh-CN" sz="3200"/>
              <a:t>D</a:t>
            </a:r>
            <a:r>
              <a:rPr lang="zh-CN" altLang="en-US" sz="3200"/>
              <a:t>、</a:t>
            </a:r>
            <a:r>
              <a:rPr lang="en-US" altLang="zh-CN" sz="3200"/>
              <a:t>E</a:t>
            </a:r>
            <a:r>
              <a:rPr lang="zh-CN" altLang="en-US" sz="3200"/>
              <a:t>、</a:t>
            </a:r>
            <a:r>
              <a:rPr lang="en-US" altLang="zh-CN" sz="3200"/>
              <a:t>K</a:t>
            </a:r>
            <a:endParaRPr lang="en-US" altLang="zh-CN" sz="3200"/>
          </a:p>
          <a:p>
            <a:pPr lvl="1">
              <a:lnSpc>
                <a:spcPct val="120000"/>
              </a:lnSpc>
            </a:pPr>
            <a:r>
              <a:rPr lang="zh-CN" altLang="en-US" sz="3200"/>
              <a:t>较稳定，但是容易氧化。</a:t>
            </a:r>
            <a:endParaRPr lang="zh-CN" altLang="en-US" sz="3200"/>
          </a:p>
          <a:p>
            <a:r>
              <a:rPr lang="zh-CN" altLang="en-US"/>
              <a:t>（二）、水溶性维生素</a:t>
            </a:r>
            <a:endParaRPr lang="zh-CN" altLang="en-US"/>
          </a:p>
          <a:p>
            <a:pPr lvl="1">
              <a:lnSpc>
                <a:spcPct val="120000"/>
              </a:lnSpc>
            </a:pPr>
            <a:r>
              <a:rPr lang="en-US" altLang="zh-CN" sz="3200"/>
              <a:t>B</a:t>
            </a:r>
            <a:r>
              <a:rPr lang="zh-CN" altLang="en-US" sz="3200"/>
              <a:t>族维生素、维生素</a:t>
            </a:r>
            <a:r>
              <a:rPr lang="en-US" altLang="zh-CN" sz="3200"/>
              <a:t>C</a:t>
            </a:r>
            <a:r>
              <a:rPr lang="zh-CN" altLang="en-US" sz="3200"/>
              <a:t>等。</a:t>
            </a:r>
            <a:endParaRPr lang="zh-CN" altLang="en-US" sz="3200"/>
          </a:p>
          <a:p>
            <a:pPr lvl="1">
              <a:lnSpc>
                <a:spcPct val="120000"/>
              </a:lnSpc>
            </a:pPr>
            <a:r>
              <a:rPr lang="zh-CN" altLang="en-US" sz="3200"/>
              <a:t>一般人体内无法储存。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pPr algn="ctr"/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学前儿童易缺乏的维生素</a:t>
            </a:r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内容占位符 6"/>
          <p:cNvSpPr/>
          <p:nvPr>
            <p:ph idx="1"/>
          </p:nvPr>
        </p:nvSpPr>
        <p:spPr/>
        <p:txBody>
          <a:bodyPr/>
          <a:p>
            <a:r>
              <a:rPr lang="zh-CN" altLang="en-US" sz="3600"/>
              <a:t>维生素</a:t>
            </a:r>
            <a:r>
              <a:rPr lang="en-US" altLang="zh-CN" sz="3600"/>
              <a:t>A </a:t>
            </a:r>
            <a:r>
              <a:rPr lang="zh-CN" altLang="en-US" sz="3600"/>
              <a:t>（又称视黄醇）</a:t>
            </a:r>
            <a:endParaRPr lang="zh-CN" altLang="en-US" sz="3600"/>
          </a:p>
          <a:p>
            <a:pPr lvl="1"/>
            <a:r>
              <a:rPr lang="zh-CN" altLang="en-US" sz="2800">
                <a:sym typeface="+mn-ea"/>
              </a:rPr>
              <a:t>视黄醇</a:t>
            </a:r>
            <a:r>
              <a:rPr lang="en-US" altLang="zh-CN" sz="2800">
                <a:sym typeface="+mn-ea"/>
              </a:rPr>
              <a:t>——&gt;</a:t>
            </a:r>
            <a:r>
              <a:rPr lang="zh-CN" altLang="en-US" sz="2800">
                <a:sym typeface="+mn-ea"/>
              </a:rPr>
              <a:t>视黄醛</a:t>
            </a:r>
            <a:r>
              <a:rPr lang="en-US" altLang="zh-CN" sz="2800">
                <a:sym typeface="+mn-ea"/>
              </a:rPr>
              <a:t>——&gt;</a:t>
            </a:r>
            <a:r>
              <a:rPr lang="zh-CN" altLang="en-US" sz="2800">
                <a:sym typeface="+mn-ea"/>
              </a:rPr>
              <a:t>视黄酸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摄入来源：深绿色或黄红色的蔬菜水果，动物肝脏，鱼肝油，乳类，禽蛋类。</a:t>
            </a:r>
            <a:endParaRPr lang="zh-CN" altLang="en-US" sz="233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pPr algn="ctr"/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学前儿童易缺乏的维生素</a:t>
            </a:r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内容占位符 6"/>
          <p:cNvSpPr/>
          <p:nvPr>
            <p:ph idx="1"/>
          </p:nvPr>
        </p:nvSpPr>
        <p:spPr/>
        <p:txBody>
          <a:bodyPr/>
          <a:p>
            <a:r>
              <a:rPr lang="zh-CN" altLang="en-US" sz="3600"/>
              <a:t>维生素</a:t>
            </a:r>
            <a:r>
              <a:rPr lang="en-US" altLang="zh-CN" sz="3600"/>
              <a:t>D</a:t>
            </a:r>
            <a:endParaRPr lang="zh-CN" altLang="en-US" sz="3600"/>
          </a:p>
          <a:p>
            <a:pPr lvl="1"/>
            <a:r>
              <a:rPr lang="zh-CN" altLang="en-US" sz="2800">
                <a:sym typeface="+mn-ea"/>
              </a:rPr>
              <a:t>类固醇化合物，具有抗佝偻病功效。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补充方式：</a:t>
            </a:r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晒太阳，食用鱼肝，鱼油，鸡蛋乳类，黄油，咸水鱼等。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pPr algn="ctr"/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学前儿童易缺乏的维生素</a:t>
            </a:r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内容占位符 6"/>
          <p:cNvSpPr/>
          <p:nvPr>
            <p:ph idx="1"/>
          </p:nvPr>
        </p:nvSpPr>
        <p:spPr/>
        <p:txBody>
          <a:bodyPr/>
          <a:p>
            <a:r>
              <a:rPr lang="zh-CN" altLang="en-US" sz="3600"/>
              <a:t>维生素</a:t>
            </a:r>
            <a:r>
              <a:rPr lang="en-US" altLang="zh-CN" sz="3600"/>
              <a:t>B1</a:t>
            </a:r>
            <a:endParaRPr lang="zh-CN" altLang="en-US" sz="3600"/>
          </a:p>
          <a:p>
            <a:pPr lvl="1"/>
            <a:r>
              <a:rPr lang="zh-CN" altLang="en-US" sz="2800">
                <a:sym typeface="+mn-ea"/>
              </a:rPr>
              <a:t>硫胺素，抗脚气病因子，抗神经炎因子。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补充方式：</a:t>
            </a:r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晒太阳，食用鱼肝，鱼油，鸡蛋乳类，黄油，咸水鱼等。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pPr algn="ctr"/>
            <a: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学前儿童易缺乏的维生素</a:t>
            </a:r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内容占位符 6"/>
          <p:cNvSpPr/>
          <p:nvPr>
            <p:ph idx="1"/>
          </p:nvPr>
        </p:nvSpPr>
        <p:spPr/>
        <p:txBody>
          <a:bodyPr/>
          <a:p>
            <a:r>
              <a:rPr lang="zh-CN" altLang="en-US" sz="3600"/>
              <a:t>维生素</a:t>
            </a:r>
            <a:r>
              <a:rPr lang="en-US" altLang="zh-CN" sz="3600"/>
              <a:t>B2</a:t>
            </a:r>
            <a:endParaRPr lang="en-US" altLang="zh-CN" sz="3600"/>
          </a:p>
          <a:p>
            <a:pPr lvl="1"/>
            <a:r>
              <a:rPr lang="zh-CN" altLang="en-US" sz="2800">
                <a:sym typeface="+mn-ea"/>
              </a:rPr>
              <a:t>核黄素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，维持正常视觉，促进生长发育。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补充方式：</a:t>
            </a:r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晒太阳，食用鱼肝，鱼油，鸡蛋乳类，黄油，咸水鱼等。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66795"/>
            <a:ext cx="2446655" cy="2844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一、矿物质的组成和分类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5810" y="1597660"/>
            <a:ext cx="10515600" cy="1969135"/>
          </a:xfrm>
        </p:spPr>
        <p:txBody>
          <a:bodyPr/>
          <a:p>
            <a:r>
              <a:rPr lang="en-US" altLang="zh-CN"/>
              <a:t>1. </a:t>
            </a:r>
            <a:r>
              <a:rPr lang="zh-CN" altLang="en-US"/>
              <a:t>矿物质的组成：</a:t>
            </a:r>
            <a:r>
              <a:rPr lang="zh-CN" altLang="en-US" b="1" u="sng"/>
              <a:t>矿物质是人体中的</a:t>
            </a:r>
            <a:r>
              <a:rPr lang="zh-CN" altLang="en-US" b="1" u="sng">
                <a:solidFill>
                  <a:schemeClr val="accent1">
                    <a:lumMod val="50000"/>
                  </a:schemeClr>
                </a:solidFill>
              </a:rPr>
              <a:t>无机盐</a:t>
            </a:r>
            <a:endParaRPr lang="zh-CN" altLang="en-US" b="1" u="sng"/>
          </a:p>
          <a:p>
            <a:pPr lvl="1"/>
            <a:r>
              <a:rPr lang="zh-CN" altLang="en-US" b="1" u="sng"/>
              <a:t>人体含有</a:t>
            </a:r>
            <a:r>
              <a:rPr lang="en-US" altLang="zh-CN" b="1" u="sng"/>
              <a:t>60</a:t>
            </a:r>
            <a:r>
              <a:rPr lang="zh-CN" altLang="en-US" b="1" u="sng"/>
              <a:t>多种元素中，维持机体正常功能所需的元素约有</a:t>
            </a:r>
            <a:r>
              <a:rPr lang="en-US" altLang="zh-CN" b="1" u="sng"/>
              <a:t>20</a:t>
            </a:r>
            <a:r>
              <a:rPr lang="zh-CN" altLang="en-US" b="1" u="sng"/>
              <a:t>种，其中碳、氢、氧、氮、磷、硫、钠、钾、钙约占人体的</a:t>
            </a:r>
            <a:r>
              <a:rPr lang="en-US" altLang="zh-CN" b="1" u="sng"/>
              <a:t>99.95%</a:t>
            </a:r>
            <a:endParaRPr lang="en-US" altLang="zh-CN" b="1" u="sng"/>
          </a:p>
          <a:p>
            <a:pPr lvl="2"/>
            <a:r>
              <a:rPr lang="zh-CN" altLang="en-US"/>
              <a:t>除</a:t>
            </a:r>
            <a:r>
              <a:rPr lang="zh-CN" altLang="en-US" b="1" u="sng">
                <a:sym typeface="+mn-ea"/>
              </a:rPr>
              <a:t>碳、氢、氧、氮</a:t>
            </a:r>
            <a:r>
              <a:rPr lang="zh-CN" altLang="en-US"/>
              <a:t>主要以有机物形式存在外，其余元素均为无机矿物质。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60" y="3553460"/>
            <a:ext cx="2247900" cy="28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225" y="3566795"/>
            <a:ext cx="2314575" cy="2915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(</a:t>
            </a:r>
            <a:r>
              <a:rPr lang="zh-CN" altLang="en-US"/>
              <a:t>二</a:t>
            </a:r>
            <a:r>
              <a:rPr lang="en-US" altLang="zh-CN"/>
              <a:t>). </a:t>
            </a:r>
            <a:r>
              <a:rPr lang="zh-CN" altLang="en-US"/>
              <a:t>矿物质的分类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某电视购物频道曾有以下一则广告：</a:t>
            </a:r>
            <a:endParaRPr lang="zh-CN" altLang="en-US"/>
          </a:p>
          <a:p>
            <a:r>
              <a:rPr lang="zh-CN" altLang="en-US"/>
              <a:t>本产品含有富含铁、锌、钙等微量元素，可助力您的宝宝健康成长！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just"/>
            <a:r>
              <a:rPr lang="en-US" altLang="zh-CN"/>
              <a:t>(</a:t>
            </a:r>
            <a:r>
              <a:rPr lang="zh-CN" altLang="en-US"/>
              <a:t>二</a:t>
            </a:r>
            <a:r>
              <a:rPr lang="en-US" altLang="zh-CN"/>
              <a:t>). </a:t>
            </a:r>
            <a:r>
              <a:rPr lang="zh-CN" altLang="en-US"/>
              <a:t>矿物质的分类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根据无机盐在人体内含量的多少，可分为两类。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常量元素：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人体含量占体重万分之一以上的元素称为常量元素。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  <a:r>
              <a:rPr lang="zh-CN" altLang="en-US"/>
              <a:t>主要有：</a:t>
            </a:r>
            <a:r>
              <a:rPr lang="zh-CN" altLang="en-US" b="1" u="sng"/>
              <a:t>钙、磷、钾、钠、硫、氯、镁</a:t>
            </a:r>
            <a:r>
              <a:rPr lang="zh-CN" altLang="en-US"/>
              <a:t>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微量元素：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人体含量占体重万分之一以下的元素称为微量元素。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(</a:t>
            </a:r>
            <a:r>
              <a:rPr lang="zh-CN" altLang="en-US"/>
              <a:t>二</a:t>
            </a:r>
            <a:r>
              <a:rPr lang="en-US" altLang="zh-CN"/>
              <a:t>). </a:t>
            </a:r>
            <a:r>
              <a:rPr lang="zh-CN" altLang="en-US"/>
              <a:t>矿物质的分类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必须微量元素：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人体必须的微量元素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包括</a:t>
            </a:r>
            <a:r>
              <a:rPr lang="en-US" altLang="zh-CN" b="1" i="1"/>
              <a:t>铁、碘、锌、硒、铜、</a:t>
            </a:r>
            <a:r>
              <a:rPr lang="zh-CN" altLang="en-US" b="1" i="1"/>
              <a:t>钼</a:t>
            </a:r>
            <a:r>
              <a:rPr lang="en-US" altLang="zh-CN" b="1" i="1"/>
              <a:t>、铬、钻8种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人体可能必须的微量元素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包括</a:t>
            </a:r>
            <a:r>
              <a:rPr lang="en-US" altLang="zh-CN" b="1" i="1"/>
              <a:t>锰、硅、镍、硼、钒5种</a:t>
            </a:r>
            <a:endParaRPr lang="en-US" altLang="zh-CN" b="1" i="1"/>
          </a:p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具有潜在毒性，但低剂量对人体可能必须功能的微量元素。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包括</a:t>
            </a:r>
            <a:r>
              <a:rPr lang="zh-CN" altLang="en-US" b="1" i="1"/>
              <a:t>氟、铅、镐、汞、砷、铝、锂、锡等。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29780" y="527050"/>
            <a:ext cx="50622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缺乏锰：(1)抑制骨骼的合成，时间长了就会造成软骨发育不良，骨化缓慢，长骨短，骨关节畸形，骨空增加，骨质硬度有所下降，韧性降低，骨质疏松，易于骨折。 严重缺乏还会影响骨骼内磷酸酶活性，导致生长发育停滞。 (2)减慢细胞的代谢，加速人的衰老。 (3)引起神经衰弱综合症，影响智力发育。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二、矿物质的生理功能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027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/>
              <a:t>不同的矿物质具有不同的生理功能。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如钙、镁、磷等是构成牙齿的重要成分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磷和硫是构成体内某些蛋白质的重要成分，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合成血红蛋白需要铁的参与。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矿物质参与渗透压维持：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/>
              <a:t>渗透压指溶解在体液里的离子对水的吸引力。矿物质能维持体内的渗透压，保持pH值在 7.35一7.45之间。此外，硫、钠等酸性离子和钙、镁等碱性离子能够调节人体内的酸腐平衡。氯离子对唾液淀粉酶有激活作用，盐酸对胃蛋白酶有激活作用。锌是构成胰岛素的重要成分，铁是构成血红蛋白的成分。钙、钾等离子对心脏和神经中枢的兴奋性有一定的调节作用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三、学前儿童易缺乏的矿物质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02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/>
              <a:t>1. </a:t>
            </a:r>
            <a:r>
              <a:rPr lang="zh-CN" altLang="en-US"/>
              <a:t>钙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为什么缺钙腿会抽筋。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铁</a:t>
            </a:r>
            <a:endParaRPr lang="zh-CN" altLang="en-US"/>
          </a:p>
          <a:p>
            <a:pPr marL="0" indent="0" algn="ctr">
              <a:lnSpc>
                <a:spcPct val="140000"/>
              </a:lnSpc>
              <a:buNone/>
            </a:pPr>
            <a:r>
              <a:rPr lang="zh-CN" altLang="en-US" sz="2400" u="sng"/>
              <a:t>动物肝脏和血液、红色肉类（牛肉、猪肉、羊肉）、鱼虾贝类中的铁含量最丰富，而且是吸收率高的血红素铁，是最重要、最好的铁来源。 大豆、黑木耳、芝麻酱、干果中含铁量也较为丰富，但是其中的铁是吸收率较低的非血红素铁。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红糖水补铁？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红糖中的铁含量为2.2mg/100g</a:t>
            </a:r>
            <a:r>
              <a:rPr lang="zh-CN" altLang="en-US"/>
              <a:t>，含量并不高，而且属于非血红素铁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40885" y="1898650"/>
            <a:ext cx="6776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低血钙时由于神经肌肉的兴奋性增高，可引起肌肉痉挛，手足抽搐。同时低血钙或大量钙离子进入细胞，严重干扰了神经细胞的正常功能，使其兴奋性增高，容易在微弱刺激下发生放电，从而出现抽搐。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9515" y="1267460"/>
            <a:ext cx="5316855" cy="467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三、学前儿童易缺乏的矿物质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02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/>
              <a:t>3. </a:t>
            </a:r>
            <a:r>
              <a:rPr lang="zh-CN" altLang="en-US"/>
              <a:t>锌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zh-CN" altLang="en-US" b="1"/>
              <a:t>维持人体正常食欲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缺锌会导致味觉下降，出现厌食、偏食甚至异食、肠道菌群失衡。</a:t>
            </a:r>
            <a:endParaRPr lang="zh-CN" altLang="en-US"/>
          </a:p>
          <a:p>
            <a:pPr marL="0" indent="0">
              <a:buNone/>
            </a:pPr>
            <a:r>
              <a:rPr lang="zh-CN" altLang="en-US" b="1"/>
              <a:t>增强人体免疫力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锌元素是免疫器官胸腺发育的营养素，只有锌量充足，才能有效保证胸腺发育，正常分化T淋巴细胞，促进细胞免疫功能。</a:t>
            </a:r>
            <a:endParaRPr lang="zh-CN" altLang="en-US"/>
          </a:p>
          <a:p>
            <a:pPr marL="0" indent="0">
              <a:buNone/>
            </a:pPr>
            <a:r>
              <a:rPr lang="zh-CN" altLang="en-US" b="1"/>
              <a:t>影响维生素A的代谢和正常视觉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锌在临床上表现为对眼睛有益，就是因为锌有促进维生素A吸收的作用。维生素A的吸收离不开锌。维生素A平时储存在肝脏中，当人体需要时，将维生素A输送到血液中，这个过程是靠锌来完成“动员”工作的。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13560"/>
            <a:ext cx="10624820" cy="4509135"/>
          </a:xfrm>
        </p:spPr>
        <p:txBody>
          <a:bodyPr/>
          <a:p>
            <a:r>
              <a:rPr lang="en-US" altLang="zh-CN"/>
              <a:t>4. </a:t>
            </a:r>
            <a:r>
              <a:rPr lang="zh-CN" altLang="en-US"/>
              <a:t>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5790" y="2631440"/>
            <a:ext cx="4900295" cy="3363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20" y="158750"/>
            <a:ext cx="9779000" cy="6318250"/>
          </a:xfrm>
          <a:prstGeom prst="rect">
            <a:avLst/>
          </a:prstGeom>
        </p:spPr>
      </p:pic>
      <p:pic>
        <p:nvPicPr>
          <p:cNvPr id="6" name="44B7C0F4-79DB-4F8B-9303-0E098D69D8BE-2" descr="wpp">
            <a:hlinkClick r:id="rId3" tooltip="全国生活饮用水水碘含量调查报告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790" y="1498600"/>
            <a:ext cx="5139055" cy="513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44B7C0F4-79DB-4F8B-9303-0E098D69D8BE-2">
      <extobjdata type="44B7C0F4-79DB-4F8B-9303-0E098D69D8BE" data="ewoJIkxhc3RVcmwiIDogImh0dHA6Ly93d3cudG9wc2Nhbi5jb20vd3BzL2luZGV4Lmh0bWw/dGV4dD1odHRwJTNBJTJGJTJGd3d3Lm5oYy5nb3YuY24lMkZqa2olMkZzNTg3NCUyRjIwMTkwNSUyRmJiMWRhMWY1ZTQ3MDQwZTg4MjBiOTM3OGU2ZGI0YmQzLnNodG1sJnRleHRUeXBlPXRleHQmcm91bmQ9MCZncmFkaWVudFdheT0wJmZ0Q29sb3I9JTIzZjAwIiwKCSJMb2dvIiA6ICIiLAoJIk9yaWdpbmFsVXJsIiA6ICJodHRwOi8vd3d3LnRvcHNjYW4uY29tL3dwcy9pbmRleC5odG1sIgp9Cg=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WPS 演示</Application>
  <PresentationFormat>宽屏</PresentationFormat>
  <Paragraphs>122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(二). 矿物质的分类</vt:lpstr>
      <vt:lpstr>(二). 矿物质的分类</vt:lpstr>
      <vt:lpstr>(二). 矿物质的分类</vt:lpstr>
      <vt:lpstr>二、矿物质的生理功能</vt:lpstr>
      <vt:lpstr>三、学前儿童易缺乏的矿物质</vt:lpstr>
      <vt:lpstr>PowerPoint 演示文稿</vt:lpstr>
      <vt:lpstr>PowerPoint 演示文稿</vt:lpstr>
      <vt:lpstr>维生素的需要</vt:lpstr>
      <vt:lpstr>学前儿童易缺乏的维生素</vt:lpstr>
      <vt:lpstr>学前儿童易缺乏的维生素</vt:lpstr>
      <vt:lpstr>学前儿童易缺乏的维生素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石帅博</cp:lastModifiedBy>
  <cp:revision>5</cp:revision>
  <dcterms:created xsi:type="dcterms:W3CDTF">2023-09-24T10:54:10Z</dcterms:created>
  <dcterms:modified xsi:type="dcterms:W3CDTF">2023-09-24T16:03:38Z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B3CA229CF08A40EA86A00282B2AAAF72</vt:lpwstr>
  </property>
  <property fmtid="{D5CDD505-2E9C-101B-9397-08002B2CF9AE}" pid="3" name="KSOProductBuildVer">
    <vt:lpwstr>2052-11.8.2.10912</vt:lpwstr>
  </property>
</Properties>
</file>